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0"/>
  </p:notesMasterIdLst>
  <p:handoutMasterIdLst>
    <p:handoutMasterId r:id="rId21"/>
  </p:handoutMasterIdLst>
  <p:sldIdLst>
    <p:sldId id="257" r:id="rId2"/>
    <p:sldId id="443" r:id="rId3"/>
    <p:sldId id="488" r:id="rId4"/>
    <p:sldId id="452" r:id="rId5"/>
    <p:sldId id="454" r:id="rId6"/>
    <p:sldId id="455" r:id="rId7"/>
    <p:sldId id="456" r:id="rId8"/>
    <p:sldId id="461" r:id="rId9"/>
    <p:sldId id="463" r:id="rId10"/>
    <p:sldId id="465" r:id="rId11"/>
    <p:sldId id="490" r:id="rId12"/>
    <p:sldId id="467" r:id="rId13"/>
    <p:sldId id="420" r:id="rId14"/>
    <p:sldId id="485" r:id="rId15"/>
    <p:sldId id="487" r:id="rId16"/>
    <p:sldId id="429" r:id="rId17"/>
    <p:sldId id="417" r:id="rId18"/>
    <p:sldId id="489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rgbClr val="FCF5B5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7"/>
    <a:srgbClr val="003B76"/>
    <a:srgbClr val="003399"/>
    <a:srgbClr val="003366"/>
    <a:srgbClr val="003B7B"/>
    <a:srgbClr val="003B79"/>
    <a:srgbClr val="003B7D"/>
    <a:srgbClr val="003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3" autoAdjust="0"/>
    <p:restoredTop sz="86359" autoAdjust="0"/>
  </p:normalViewPr>
  <p:slideViewPr>
    <p:cSldViewPr snapToGrid="0">
      <p:cViewPr varScale="1">
        <p:scale>
          <a:sx n="98" d="100"/>
          <a:sy n="98" d="100"/>
        </p:scale>
        <p:origin x="26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2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690" y="49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t" anchorCtr="0" compatLnSpc="1">
            <a:prstTxWarp prst="textNoShape">
              <a:avLst/>
            </a:prstTxWarp>
          </a:bodyPr>
          <a:lstStyle>
            <a:lvl1pPr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4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t" anchorCtr="0" compatLnSpc="1">
            <a:prstTxWarp prst="textNoShape">
              <a:avLst/>
            </a:prstTxWarp>
          </a:bodyPr>
          <a:lstStyle>
            <a:lvl1pPr algn="r"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b" anchorCtr="0" compatLnSpc="1">
            <a:prstTxWarp prst="textNoShape">
              <a:avLst/>
            </a:prstTxWarp>
          </a:bodyPr>
          <a:lstStyle>
            <a:lvl1pPr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4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b" anchorCtr="0" compatLnSpc="1">
            <a:prstTxWarp prst="textNoShape">
              <a:avLst/>
            </a:prstTxWarp>
          </a:bodyPr>
          <a:lstStyle>
            <a:lvl1pPr algn="r"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25503CD-795E-4542-BE09-F043EB5BD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t" anchorCtr="0" compatLnSpc="1">
            <a:prstTxWarp prst="textNoShape">
              <a:avLst/>
            </a:prstTxWarp>
          </a:bodyPr>
          <a:lstStyle>
            <a:lvl1pPr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4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t" anchorCtr="0" compatLnSpc="1">
            <a:prstTxWarp prst="textNoShape">
              <a:avLst/>
            </a:prstTxWarp>
          </a:bodyPr>
          <a:lstStyle>
            <a:lvl1pPr algn="r"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6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b" anchorCtr="0" compatLnSpc="1">
            <a:prstTxWarp prst="textNoShape">
              <a:avLst/>
            </a:prstTxWarp>
          </a:bodyPr>
          <a:lstStyle>
            <a:lvl1pPr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4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7" tIns="46435" rIns="92867" bIns="46435" numCol="1" anchor="b" anchorCtr="0" compatLnSpc="1">
            <a:prstTxWarp prst="textNoShape">
              <a:avLst/>
            </a:prstTxWarp>
          </a:bodyPr>
          <a:lstStyle>
            <a:lvl1pPr algn="r" defTabSz="928396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E30E806-9E22-4DC0-BBA7-5B38B41B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7005">
              <a:defRPr/>
            </a:pPr>
            <a:fld id="{0D59B1B8-4F91-447F-BF94-CB3E6EB54DD9}" type="slidenum">
              <a:rPr lang="en-US" smtClean="0"/>
              <a:pPr defTabSz="927005">
                <a:defRPr/>
              </a:pPr>
              <a:t>1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574">
              <a:defRPr/>
            </a:pPr>
            <a:fld id="{1DD957CB-B289-428E-9D48-909D8C16FB8B}" type="slidenum">
              <a:rPr lang="en-US" smtClean="0"/>
              <a:pPr defTabSz="931574">
                <a:defRPr/>
              </a:pPr>
              <a:t>16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4" y="4422776"/>
            <a:ext cx="5616575" cy="4187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576" indent="-228576" eaLnBrk="1" hangingPunct="1">
              <a:defRPr/>
            </a:pPr>
            <a:r>
              <a:rPr lang="en-US" dirty="0"/>
              <a:t>IMT tracks storm and located at D7 </a:t>
            </a:r>
          </a:p>
          <a:p>
            <a:pPr marL="228576" indent="-228576" eaLnBrk="1" hangingPunct="1">
              <a:defRPr/>
            </a:pPr>
            <a:r>
              <a:rPr lang="en-US" dirty="0"/>
              <a:t>PST Handles all accountability and entitlement issues</a:t>
            </a:r>
          </a:p>
          <a:p>
            <a:pPr>
              <a:defRPr/>
            </a:pPr>
            <a:r>
              <a:rPr lang="en-US" dirty="0"/>
              <a:t> PST </a:t>
            </a:r>
          </a:p>
          <a:p>
            <a:pPr>
              <a:defRPr/>
            </a:pPr>
            <a:r>
              <a:rPr lang="en-US" dirty="0"/>
              <a:t>Stands up when directed by D7 Commander and/or Base  Miami Beach Commanding Officer</a:t>
            </a:r>
          </a:p>
          <a:p>
            <a:pPr>
              <a:defRPr/>
            </a:pPr>
            <a:r>
              <a:rPr lang="en-US" dirty="0"/>
              <a:t>Deploys to Orlando, FL or other safe haven (e.g. Atlanta) deemed necessary</a:t>
            </a:r>
          </a:p>
          <a:p>
            <a:pPr>
              <a:defRPr/>
            </a:pPr>
            <a:r>
              <a:rPr lang="en-US" dirty="0"/>
              <a:t>Check-in point for personnel and dependents who have evacuated (even if they do not evacuate to the safe haven) </a:t>
            </a:r>
          </a:p>
          <a:p>
            <a:pPr>
              <a:defRPr/>
            </a:pPr>
            <a:r>
              <a:rPr lang="en-US" dirty="0"/>
              <a:t>Provides assistance with hotel reservations (if needed)</a:t>
            </a:r>
          </a:p>
          <a:p>
            <a:pPr>
              <a:defRPr/>
            </a:pPr>
            <a:r>
              <a:rPr lang="en-US" dirty="0"/>
              <a:t>Issues orders to evacuees.  </a:t>
            </a:r>
          </a:p>
          <a:p>
            <a:pPr>
              <a:defRPr/>
            </a:pPr>
            <a:r>
              <a:rPr lang="en-US" dirty="0"/>
              <a:t>Provides travel advances if needed.  Members must use </a:t>
            </a:r>
            <a:r>
              <a:rPr lang="en-US" dirty="0" err="1"/>
              <a:t>govt</a:t>
            </a:r>
            <a:r>
              <a:rPr lang="en-US" dirty="0"/>
              <a:t> travel cards if they have them.</a:t>
            </a:r>
          </a:p>
          <a:p>
            <a:pPr>
              <a:defRPr/>
            </a:pPr>
            <a:r>
              <a:rPr lang="en-US" dirty="0"/>
              <a:t>Develops accountability rosters and reports to the IMT every 2 hours</a:t>
            </a:r>
          </a:p>
          <a:p>
            <a:pPr>
              <a:defRPr/>
            </a:pPr>
            <a:r>
              <a:rPr lang="en-US" dirty="0"/>
              <a:t>Provides information to the PST regarding personnel in stricken areas</a:t>
            </a:r>
          </a:p>
          <a:p>
            <a:pPr>
              <a:defRPr/>
            </a:pPr>
            <a:r>
              <a:rPr lang="en-US" dirty="0"/>
              <a:t>Comprised of administrative personnel and Housing Personnel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the National</a:t>
            </a:r>
            <a:r>
              <a:rPr lang="en-US" baseline="0" dirty="0"/>
              <a:t> Weather Services'</a:t>
            </a:r>
            <a:r>
              <a:rPr lang="en-US" dirty="0"/>
              <a:t> hurricane preparedness week web page for amplifying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the National</a:t>
            </a:r>
            <a:r>
              <a:rPr lang="en-US" baseline="0" dirty="0"/>
              <a:t> Weather Services'</a:t>
            </a:r>
            <a:r>
              <a:rPr lang="en-US" dirty="0"/>
              <a:t> hurricane preparedness week web page for amplifying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the National</a:t>
            </a:r>
            <a:r>
              <a:rPr lang="en-US" baseline="0" dirty="0"/>
              <a:t> Weather Services'</a:t>
            </a:r>
            <a:r>
              <a:rPr lang="en-US" dirty="0"/>
              <a:t> hurricane preparedness week web page for amplifying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the National</a:t>
            </a:r>
            <a:r>
              <a:rPr lang="en-US" baseline="0" dirty="0"/>
              <a:t> Weather Services'</a:t>
            </a:r>
            <a:r>
              <a:rPr lang="en-US" dirty="0"/>
              <a:t> hurricane preparedness week web page for amplifying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the National</a:t>
            </a:r>
            <a:r>
              <a:rPr lang="en-US" baseline="0" dirty="0"/>
              <a:t> Weather Services'</a:t>
            </a:r>
            <a:r>
              <a:rPr lang="en-US" dirty="0"/>
              <a:t> hurricane preparedness week web page for amplifying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the National</a:t>
            </a:r>
            <a:r>
              <a:rPr lang="en-US" baseline="0" dirty="0"/>
              <a:t> Weather Services'</a:t>
            </a:r>
            <a:r>
              <a:rPr lang="en-US" dirty="0"/>
              <a:t> hurricane preparedness week web page for amplifying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Bottled</a:t>
            </a:r>
            <a:r>
              <a:rPr lang="en-US" baseline="0" dirty="0" smtClean="0"/>
              <a:t> Water and MRE’s were originally planned for ride out events. If evacuating to Shaw AFB, students have full access to DFAC, lowering the need for MRE’s/Water.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0E806-9E22-4DC0-BBA7-5B38B41B30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574">
              <a:defRPr/>
            </a:pPr>
            <a:fld id="{287034E7-A434-4CA5-93C2-A4659B4A52D6}" type="slidenum">
              <a:rPr lang="en-US" smtClean="0"/>
              <a:pPr defTabSz="931574">
                <a:defRPr/>
              </a:pPr>
              <a:t>13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4" y="4422776"/>
            <a:ext cx="5616575" cy="4187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576" indent="-228576"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028D-E577-49E2-A77D-D173A3CE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3652-1637-4D53-88EA-F78C3430F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EA6E-9FD4-404E-9F9A-8B771F60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9FEF-AB9C-4845-B586-9E890683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2F37-8C67-41C1-AF94-87FDAB75A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0302-C700-4690-B214-86D9AA1F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FD36-137A-46D5-8983-7A669C09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D999-6553-4022-AA9C-9FBBC2270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88A8-A382-4AEE-B3F7-D0DA2FACD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7D01-A138-4B5B-847A-8A749E19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D9E6-08D3-4CF5-B560-570F0661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04C7-4B13-4CDA-87AD-6302F2128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82817C-A0D8-4264-B5EB-DA3D25609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blankInteri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blankInteri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com.uscg.mil/Our-Organization/FORCECOM-UNITS/MLEA/Hurricane-Informatio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.2.3-3-25-7-10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56" y="426410"/>
            <a:ext cx="33877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4129088"/>
            <a:ext cx="6775450" cy="168275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USCG Maritime Law Enforcement Academy </a:t>
            </a:r>
            <a:b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Hurricane Training</a:t>
            </a:r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3597275" y="5402263"/>
            <a:ext cx="194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3077" name="Rectangle 45"/>
          <p:cNvSpPr>
            <a:spLocks noChangeArrowheads="1"/>
          </p:cNvSpPr>
          <p:nvPr/>
        </p:nvSpPr>
        <p:spPr bwMode="auto">
          <a:xfrm>
            <a:off x="0" y="69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2" y="731837"/>
            <a:ext cx="8229600" cy="1231900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Hurricane Condition III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70337" y="1243812"/>
            <a:ext cx="8203326" cy="500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MLEA will coordinate with FLETC concerning class cancellations.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ME A has </a:t>
            </a:r>
            <a:r>
              <a:rPr lang="en-US" dirty="0" err="1" smtClean="0">
                <a:solidFill>
                  <a:srgbClr val="FFFF00"/>
                </a:solidFill>
                <a:latin typeface="+mn-lt"/>
                <a:cs typeface="+mn-cs"/>
              </a:rPr>
              <a:t>ID’d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chaperones for MLEA students.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NCVP will arrange </a:t>
            </a: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to load the unit’s small 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boats, GVs, and golf carts </a:t>
            </a: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onto the MARAD RO-RO’s.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Safety Coordinator will secure </a:t>
            </a: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all loose 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gear.</a:t>
            </a:r>
            <a:endParaRPr lang="en-US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CAT I Storm – 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Unit shall prepare </a:t>
            </a: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students to shelter in place in building 39.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CAT II or higher – 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Unit shall expect and prepare </a:t>
            </a: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students to evacuate to </a:t>
            </a:r>
            <a:r>
              <a:rPr lang="en-US" dirty="0" smtClean="0">
                <a:solidFill>
                  <a:srgbClr val="FFFF00"/>
                </a:solidFill>
                <a:latin typeface="+mn-lt"/>
                <a:cs typeface="+mn-cs"/>
              </a:rPr>
              <a:t>Shaw AFB in Sumter, SC.</a:t>
            </a:r>
            <a:endParaRPr lang="en-US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672" y="710118"/>
            <a:ext cx="5496128" cy="707519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MEA Student Evacuation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 “A” Students will store gear on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deck of </a:t>
            </a:r>
            <a:r>
              <a:rPr lang="en-US" dirty="0" err="1" smtClean="0">
                <a:solidFill>
                  <a:srgbClr val="FFFF00"/>
                </a:solidFill>
              </a:rPr>
              <a:t>Bldg</a:t>
            </a:r>
            <a:r>
              <a:rPr lang="en-US" dirty="0" smtClean="0">
                <a:solidFill>
                  <a:srgbClr val="FFFF00"/>
                </a:solidFill>
              </a:rPr>
              <a:t> 654 in the PSB office/conference room/breakroom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Additional Government Vehicle able to accompany evacuation party with gear/water/MRE’s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Shaw </a:t>
            </a:r>
            <a:r>
              <a:rPr lang="en-US" dirty="0" smtClean="0">
                <a:solidFill>
                  <a:srgbClr val="FFFF00"/>
                </a:solidFill>
              </a:rPr>
              <a:t>AFB provides initial linens for stay.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3" y="902822"/>
            <a:ext cx="9144000" cy="734355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Hurricane Condition II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2F1BB-6F72-4D7A-AADF-737334078A8C}"/>
              </a:ext>
            </a:extLst>
          </p:cNvPr>
          <p:cNvSpPr txBox="1"/>
          <p:nvPr/>
        </p:nvSpPr>
        <p:spPr>
          <a:xfrm>
            <a:off x="655982" y="1484243"/>
            <a:ext cx="79715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CAT I Storm -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Students will shelter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in building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39.</a:t>
            </a: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CAT II or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higher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–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Students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will evacuate to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Shaw AFB in Sumter, SC per a MOA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Supply will have rental vans ready to transport.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Supply will ensure bottled water/MREs loaded.</a:t>
            </a: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OOD watch will shift to the chaperones.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Pertinent information will be passed using the AWS.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22288" y="2493963"/>
            <a:ext cx="7700962" cy="20780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FF00"/>
                </a:solidFill>
              </a:rPr>
              <a:t>Limited Evacuation 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Authorized/ordered movement of </a:t>
            </a:r>
            <a:r>
              <a:rPr lang="en-US" sz="2000" b="1" dirty="0" smtClean="0">
                <a:solidFill>
                  <a:srgbClr val="FFFF00"/>
                </a:solidFill>
              </a:rPr>
              <a:t>active </a:t>
            </a:r>
            <a:r>
              <a:rPr lang="en-US" sz="2000" b="1" dirty="0">
                <a:solidFill>
                  <a:srgbClr val="FFFF00"/>
                </a:solidFill>
              </a:rPr>
              <a:t>duty members or civilian employees and dependents from their residences to the nearest available accommodations which may be government quarters.  Used primarily for the temporary avoidance of severe </a:t>
            </a:r>
            <a:r>
              <a:rPr lang="en-US" sz="2000" b="1" dirty="0" smtClean="0">
                <a:solidFill>
                  <a:srgbClr val="FFFF00"/>
                </a:solidFill>
              </a:rPr>
              <a:t>weather. </a:t>
            </a:r>
            <a:r>
              <a:rPr lang="en-US" sz="2000" b="1" dirty="0">
                <a:solidFill>
                  <a:srgbClr val="FFFF00"/>
                </a:solidFill>
              </a:rPr>
              <a:t>(hurricanes, floods, ice storms, fires, </a:t>
            </a:r>
            <a:r>
              <a:rPr lang="en-US" sz="2000" b="1" dirty="0" smtClean="0">
                <a:solidFill>
                  <a:srgbClr val="FFFF00"/>
                </a:solidFill>
              </a:rPr>
              <a:t>etc.)</a:t>
            </a:r>
            <a:endParaRPr lang="en-US" sz="20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22288" y="4351283"/>
            <a:ext cx="7543800" cy="160808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b="1" dirty="0"/>
          </a:p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Full Evacuation</a:t>
            </a:r>
            <a:endParaRPr lang="en-US" sz="2600" b="1" dirty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Authorized/ordered movement or departure of dependents from one area to another.  Primarily used where geographic areas expect or suffer extraordinary storm damage. 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b="1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22288" y="898634"/>
            <a:ext cx="7688317" cy="148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MLEA</a:t>
            </a:r>
            <a:r>
              <a:rPr kumimoji="0" lang="en-US" sz="33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follow the guidance set forth in the  CGDSEVEN Hurricane Evacuation Message.</a:t>
            </a:r>
            <a:endParaRPr kumimoji="0" lang="en-US" sz="33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33D80-1687-4285-84FE-2FC8CB3A5E2B}"/>
              </a:ext>
            </a:extLst>
          </p:cNvPr>
          <p:cNvSpPr txBox="1"/>
          <p:nvPr/>
        </p:nvSpPr>
        <p:spPr>
          <a:xfrm>
            <a:off x="3788262" y="688141"/>
            <a:ext cx="442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HURRICANE EVACUATION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428" y="4572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Entitlements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FFF00"/>
                </a:solidFill>
              </a:rPr>
              <a:t>Entitlements begin when evacuation orders are issued and </a:t>
            </a:r>
            <a:r>
              <a:rPr lang="en-US" sz="1600" b="1" dirty="0" smtClean="0">
                <a:solidFill>
                  <a:srgbClr val="FFFF00"/>
                </a:solidFill>
              </a:rPr>
              <a:t>cease </a:t>
            </a:r>
            <a:r>
              <a:rPr lang="en-US" sz="1600" b="1" dirty="0">
                <a:solidFill>
                  <a:srgbClr val="FFFF00"/>
                </a:solidFill>
              </a:rPr>
              <a:t>when evacuees depart </a:t>
            </a:r>
            <a:r>
              <a:rPr lang="en-US" sz="1600" b="1" dirty="0" smtClean="0">
                <a:solidFill>
                  <a:srgbClr val="FFFF00"/>
                </a:solidFill>
              </a:rPr>
              <a:t>safe </a:t>
            </a:r>
            <a:r>
              <a:rPr lang="en-US" sz="1600" b="1" dirty="0">
                <a:solidFill>
                  <a:srgbClr val="FFFF00"/>
                </a:solidFill>
              </a:rPr>
              <a:t>haven location for safe return to his/her </a:t>
            </a:r>
            <a:r>
              <a:rPr lang="en-US" sz="1600" b="1" dirty="0" smtClean="0">
                <a:solidFill>
                  <a:srgbClr val="FFFF00"/>
                </a:solidFill>
              </a:rPr>
              <a:t>PDS, </a:t>
            </a:r>
            <a:r>
              <a:rPr lang="en-US" sz="1600" b="1" dirty="0">
                <a:solidFill>
                  <a:srgbClr val="FFFF00"/>
                </a:solidFill>
              </a:rPr>
              <a:t>or when the District Commander issues a termination order, whichever comes first. 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AD Coast Guard members will be issued TDY “evacuation” </a:t>
            </a:r>
            <a:r>
              <a:rPr lang="en-US" sz="1600" b="1" dirty="0" smtClean="0">
                <a:solidFill>
                  <a:srgbClr val="FFFF00"/>
                </a:solidFill>
              </a:rPr>
              <a:t>orders. </a:t>
            </a:r>
            <a:endParaRPr lang="en-US" sz="16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You and your dependents will be authorized per diem and mileage entitlements for the chosen </a:t>
            </a:r>
            <a:r>
              <a:rPr lang="en-US" sz="1600" b="1" dirty="0" smtClean="0">
                <a:solidFill>
                  <a:srgbClr val="FFFF00"/>
                </a:solidFill>
              </a:rPr>
              <a:t>Safe </a:t>
            </a:r>
            <a:r>
              <a:rPr lang="en-US" sz="1600" b="1" dirty="0">
                <a:solidFill>
                  <a:srgbClr val="FFFF00"/>
                </a:solidFill>
              </a:rPr>
              <a:t>Haven</a:t>
            </a:r>
            <a:r>
              <a:rPr lang="en-US" sz="1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Our </a:t>
            </a:r>
            <a:r>
              <a:rPr lang="en-US" sz="1600" b="1" dirty="0">
                <a:solidFill>
                  <a:srgbClr val="FFFF00"/>
                </a:solidFill>
              </a:rPr>
              <a:t>designated safe haven is Atlanta, GA, or outside of the projected path of the storm.</a:t>
            </a:r>
          </a:p>
          <a:p>
            <a:pPr marL="0" indent="0">
              <a:buNone/>
            </a:pP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If </a:t>
            </a:r>
            <a:r>
              <a:rPr lang="en-US" sz="1600" b="1" dirty="0">
                <a:solidFill>
                  <a:srgbClr val="FFFF00"/>
                </a:solidFill>
              </a:rPr>
              <a:t>you evacuate to another location outside the entitlement boundaries of Atlanta, GA, (or a defined radius by D7), you will only receive travel reimbursement for up to the amount of our designated safe </a:t>
            </a:r>
            <a:r>
              <a:rPr lang="en-US" sz="1600" b="1" dirty="0" smtClean="0">
                <a:solidFill>
                  <a:srgbClr val="FFFF00"/>
                </a:solidFill>
              </a:rPr>
              <a:t>haven, </a:t>
            </a:r>
            <a:r>
              <a:rPr lang="en-US" sz="1600" b="1" dirty="0">
                <a:solidFill>
                  <a:srgbClr val="FFFF00"/>
                </a:solidFill>
              </a:rPr>
              <a:t>r</a:t>
            </a:r>
            <a:r>
              <a:rPr lang="en-US" sz="1600" b="1" dirty="0" smtClean="0">
                <a:solidFill>
                  <a:srgbClr val="FFFF00"/>
                </a:solidFill>
              </a:rPr>
              <a:t>egardless </a:t>
            </a:r>
            <a:r>
              <a:rPr lang="en-US" sz="1600" b="1" dirty="0">
                <a:solidFill>
                  <a:srgbClr val="FFFF00"/>
                </a:solidFill>
              </a:rPr>
              <a:t>of where you may choose to evacuate.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If evacuating </a:t>
            </a:r>
            <a:r>
              <a:rPr lang="en-US" sz="1600" b="1" dirty="0">
                <a:solidFill>
                  <a:srgbClr val="FFFF00"/>
                </a:solidFill>
              </a:rPr>
              <a:t>to a family member or </a:t>
            </a:r>
            <a:r>
              <a:rPr lang="en-US" sz="1600" b="1" dirty="0" smtClean="0">
                <a:solidFill>
                  <a:srgbClr val="FFFF00"/>
                </a:solidFill>
              </a:rPr>
              <a:t>friend’s </a:t>
            </a:r>
            <a:r>
              <a:rPr lang="en-US" sz="1600" b="1" dirty="0">
                <a:solidFill>
                  <a:srgbClr val="FFFF00"/>
                </a:solidFill>
              </a:rPr>
              <a:t>home, you are authorized M&amp;IE and mileage depending on the location.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Initial travel to the safe haven followed by travel to a non-authorized </a:t>
            </a:r>
            <a:r>
              <a:rPr lang="en-US" sz="1600" b="1" dirty="0" smtClean="0">
                <a:solidFill>
                  <a:srgbClr val="FFFF00"/>
                </a:solidFill>
              </a:rPr>
              <a:t>safe haven </a:t>
            </a:r>
            <a:r>
              <a:rPr lang="en-US" sz="1600" b="1" dirty="0">
                <a:solidFill>
                  <a:srgbClr val="FFFF00"/>
                </a:solidFill>
              </a:rPr>
              <a:t>location is reimbursed at the initial safe haven </a:t>
            </a:r>
            <a:r>
              <a:rPr lang="en-US" sz="1600" b="1" dirty="0" smtClean="0">
                <a:solidFill>
                  <a:srgbClr val="FFFF00"/>
                </a:solidFill>
              </a:rPr>
              <a:t>rate.</a:t>
            </a:r>
            <a:endParaRPr lang="en-US" sz="16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FF00"/>
                </a:solidFill>
              </a:rPr>
              <a:t>The appropriate </a:t>
            </a:r>
            <a:r>
              <a:rPr lang="en-US" sz="1600" b="1" dirty="0" smtClean="0">
                <a:solidFill>
                  <a:srgbClr val="FFFF00"/>
                </a:solidFill>
              </a:rPr>
              <a:t>per </a:t>
            </a:r>
            <a:r>
              <a:rPr lang="en-US" sz="1600" b="1" dirty="0">
                <a:solidFill>
                  <a:srgbClr val="FFFF00"/>
                </a:solidFill>
              </a:rPr>
              <a:t>diem percentages </a:t>
            </a:r>
            <a:r>
              <a:rPr lang="en-US" sz="1600" b="1" dirty="0" smtClean="0">
                <a:solidFill>
                  <a:srgbClr val="FFFF00"/>
                </a:solidFill>
              </a:rPr>
              <a:t>apply:  Member </a:t>
            </a:r>
            <a:r>
              <a:rPr lang="en-US" sz="1600" b="1" dirty="0">
                <a:solidFill>
                  <a:srgbClr val="FFFF00"/>
                </a:solidFill>
              </a:rPr>
              <a:t>– 100%,  Dependents 12 and over </a:t>
            </a:r>
            <a:r>
              <a:rPr lang="en-US" sz="1600" b="1" dirty="0" smtClean="0">
                <a:solidFill>
                  <a:srgbClr val="FFFF00"/>
                </a:solidFill>
              </a:rPr>
              <a:t>100</a:t>
            </a:r>
            <a:r>
              <a:rPr lang="en-US" sz="1600" b="1" dirty="0">
                <a:solidFill>
                  <a:srgbClr val="FFFF00"/>
                </a:solidFill>
              </a:rPr>
              <a:t>%, Dependents 11 and </a:t>
            </a:r>
            <a:r>
              <a:rPr lang="en-US" sz="1600" b="1" dirty="0" smtClean="0">
                <a:solidFill>
                  <a:srgbClr val="FFFF00"/>
                </a:solidFill>
              </a:rPr>
              <a:t>under 50</a:t>
            </a:r>
            <a:r>
              <a:rPr lang="en-US" sz="1600" b="1" dirty="0">
                <a:solidFill>
                  <a:srgbClr val="FFFF00"/>
                </a:solidFill>
              </a:rPr>
              <a:t>%.  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3142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636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          </a:t>
            </a:r>
            <a:r>
              <a:rPr lang="en-US" sz="3200" dirty="0">
                <a:solidFill>
                  <a:srgbClr val="FF0000"/>
                </a:solidFill>
              </a:rPr>
              <a:t>Important Info!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67" y="1600199"/>
            <a:ext cx="4368799" cy="4525963"/>
          </a:xfrm>
        </p:spPr>
        <p:txBody>
          <a:bodyPr/>
          <a:lstStyle/>
          <a:p>
            <a:r>
              <a:rPr lang="en-US" sz="2300" dirty="0">
                <a:solidFill>
                  <a:srgbClr val="FFFF00"/>
                </a:solidFill>
              </a:rPr>
              <a:t>If a hotel only offers smaller rooms that are not suitable for you and your family’s size, you can book more than </a:t>
            </a:r>
            <a:r>
              <a:rPr lang="en-US" sz="2300" dirty="0" smtClean="0">
                <a:solidFill>
                  <a:srgbClr val="FFFF00"/>
                </a:solidFill>
              </a:rPr>
              <a:t>one </a:t>
            </a:r>
            <a:r>
              <a:rPr lang="en-US" sz="2300" dirty="0">
                <a:solidFill>
                  <a:srgbClr val="FFFF00"/>
                </a:solidFill>
              </a:rPr>
              <a:t>room or locate another hotel </a:t>
            </a:r>
            <a:r>
              <a:rPr lang="en-US" sz="2300" dirty="0" smtClean="0">
                <a:solidFill>
                  <a:srgbClr val="FFFF00"/>
                </a:solidFill>
              </a:rPr>
              <a:t>that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 smtClean="0">
                <a:solidFill>
                  <a:srgbClr val="FFFF00"/>
                </a:solidFill>
              </a:rPr>
              <a:t>offer suitable accommodations.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FFFF00"/>
                </a:solidFill>
              </a:rPr>
              <a:t> </a:t>
            </a:r>
            <a:endParaRPr lang="en-US" sz="2300" dirty="0" smtClean="0">
              <a:solidFill>
                <a:srgbClr val="FFFF00"/>
              </a:solidFill>
            </a:endParaRPr>
          </a:p>
          <a:p>
            <a:r>
              <a:rPr lang="en-US" sz="2300" dirty="0" smtClean="0">
                <a:solidFill>
                  <a:srgbClr val="FFFF00"/>
                </a:solidFill>
              </a:rPr>
              <a:t>MBR </a:t>
            </a:r>
            <a:r>
              <a:rPr lang="en-US" sz="2300" dirty="0">
                <a:solidFill>
                  <a:srgbClr val="FFFF00"/>
                </a:solidFill>
              </a:rPr>
              <a:t>must provide all lodging receipts, itemized with $0.00 balance for reimbursement.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133" y="1600199"/>
            <a:ext cx="4038600" cy="4525963"/>
          </a:xfrm>
        </p:spPr>
        <p:txBody>
          <a:bodyPr/>
          <a:lstStyle/>
          <a:p>
            <a:r>
              <a:rPr lang="en-US" sz="2300" dirty="0" smtClean="0">
                <a:solidFill>
                  <a:srgbClr val="FFFF00"/>
                </a:solidFill>
              </a:rPr>
              <a:t>CG members are authorized to use their GTCC to book lodging though </a:t>
            </a:r>
            <a:r>
              <a:rPr lang="en-US" sz="2300" dirty="0" err="1" smtClean="0">
                <a:solidFill>
                  <a:srgbClr val="FFFF00"/>
                </a:solidFill>
              </a:rPr>
              <a:t>Adtrav</a:t>
            </a:r>
            <a:r>
              <a:rPr lang="en-US" sz="2300" dirty="0" smtClean="0">
                <a:solidFill>
                  <a:srgbClr val="FFFF00"/>
                </a:solidFill>
              </a:rPr>
              <a:t>, but are not required to </a:t>
            </a:r>
            <a:r>
              <a:rPr lang="en-US" sz="2300" dirty="0">
                <a:solidFill>
                  <a:srgbClr val="FFFF00"/>
                </a:solidFill>
              </a:rPr>
              <a:t>during evacuations due </a:t>
            </a:r>
            <a:r>
              <a:rPr lang="en-US" sz="2300">
                <a:solidFill>
                  <a:srgbClr val="FFFF00"/>
                </a:solidFill>
              </a:rPr>
              <a:t>to </a:t>
            </a:r>
            <a:r>
              <a:rPr lang="en-US" sz="2300" smtClean="0">
                <a:solidFill>
                  <a:srgbClr val="FFFF00"/>
                </a:solidFill>
              </a:rPr>
              <a:t>the urgency </a:t>
            </a:r>
            <a:r>
              <a:rPr lang="en-US" sz="2300" dirty="0" smtClean="0">
                <a:solidFill>
                  <a:srgbClr val="FFFF00"/>
                </a:solidFill>
              </a:rPr>
              <a:t>of evacuation.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1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                     </a:t>
            </a:r>
            <a:r>
              <a:rPr lang="en-US" sz="3200" b="1" dirty="0">
                <a:solidFill>
                  <a:srgbClr val="FF0000"/>
                </a:solidFill>
              </a:rPr>
              <a:t>Information and Assistance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57199" y="1322962"/>
            <a:ext cx="8492247" cy="402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MLEA’s External Page – See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here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MLEAINST 3006.1F, Hurricane Response Plan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MLEA AWS </a:t>
            </a:r>
            <a:r>
              <a:rPr lang="en-US" dirty="0" smtClean="0"/>
              <a:t>Notifications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Incident </a:t>
            </a:r>
            <a:r>
              <a:rPr lang="en-US" dirty="0"/>
              <a:t>Management Team (IMT</a:t>
            </a:r>
            <a:r>
              <a:rPr lang="en-US" dirty="0" smtClean="0"/>
              <a:t>)  1-800-582-5943; d07-smb-imtwatch@uscg.mil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Personnel </a:t>
            </a:r>
            <a:r>
              <a:rPr lang="en-US" dirty="0"/>
              <a:t>Support Team (PST</a:t>
            </a:r>
            <a:r>
              <a:rPr lang="en-US" dirty="0" smtClean="0"/>
              <a:t>) 786-229-2931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D7 </a:t>
            </a:r>
            <a:r>
              <a:rPr lang="en-US" dirty="0"/>
              <a:t>Hurricane Evacuation </a:t>
            </a:r>
            <a:r>
              <a:rPr lang="en-US" dirty="0" smtClean="0"/>
              <a:t>Messages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   </a:t>
            </a:r>
            <a:endParaRPr lang="en-US" dirty="0"/>
          </a:p>
          <a:p>
            <a:pPr>
              <a:defRPr/>
            </a:pPr>
            <a:r>
              <a:rPr lang="en-US" dirty="0"/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25920" y="570188"/>
            <a:ext cx="5410200" cy="756745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Post-Storm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9081" y="1587063"/>
            <a:ext cx="8216187" cy="11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2" indent="-5143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FLETC will send a Re-Entry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Team Damage Assessment Team to evaluate the facility.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356" y="2890346"/>
            <a:ext cx="8216187" cy="8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2" indent="-5143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 100% accountability will be made in CGPAAS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514350" marR="0" lvl="2" indent="-5143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IGNORE THE CALL OR TEXT!</a:t>
            </a:r>
            <a:endParaRPr kumimoji="0" lang="en-US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4336" y="4020207"/>
            <a:ext cx="8216187" cy="8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2" indent="-5143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cs typeface="+mn-cs"/>
              </a:rPr>
              <a:t>3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MLEA will</a:t>
            </a:r>
            <a:r>
              <a:rPr kumimoji="0" lang="en-US" b="0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pass pertinent information via AWS.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4845" y="5102772"/>
            <a:ext cx="8216187" cy="8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2" indent="-5143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noProof="0" dirty="0">
                <a:solidFill>
                  <a:srgbClr val="FFFF00"/>
                </a:solidFill>
                <a:latin typeface="+mn-lt"/>
                <a:cs typeface="+mn-cs"/>
              </a:rPr>
              <a:t>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MLEA will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return to work as soon as it is safe to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to work.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25920" y="570188"/>
            <a:ext cx="5410200" cy="756745"/>
          </a:xfrm>
        </p:spPr>
        <p:txBody>
          <a:bodyPr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QUESTIONS?</a:t>
            </a:r>
            <a:endParaRPr lang="en-US" dirty="0"/>
          </a:p>
        </p:txBody>
      </p:sp>
      <p:pic>
        <p:nvPicPr>
          <p:cNvPr id="7" name="Picture 4" descr="People in Florida, Georgia, Carolinas brace for Hurricane Dorian ...">
            <a:extLst>
              <a:ext uri="{FF2B5EF4-FFF2-40B4-BE49-F238E27FC236}">
                <a16:creationId xmlns:a16="http://schemas.microsoft.com/office/drawing/2014/main" id="{34FA3AB1-53C3-4E72-BB1F-1B1D619B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" y="1326933"/>
            <a:ext cx="8049491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1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4089" y="539014"/>
            <a:ext cx="5423836" cy="837399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2021 </a:t>
            </a:r>
            <a:r>
              <a:rPr lang="en-US" sz="3200" dirty="0">
                <a:solidFill>
                  <a:srgbClr val="FF0000"/>
                </a:solidFill>
              </a:rPr>
              <a:t>Forecast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270001"/>
            <a:ext cx="817532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333" y="5791200"/>
            <a:ext cx="803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ACE: Accumulated Cyclone Energy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503" y="457200"/>
            <a:ext cx="5534297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Hurricane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Hurricane Condition </a:t>
            </a:r>
            <a:r>
              <a:rPr lang="en-US" sz="2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IV:</a:t>
            </a:r>
            <a:r>
              <a:rPr lang="en-US" sz="2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2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en-US" sz="2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Seasonal alert from 01 June to 30 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November.</a:t>
            </a:r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Hurricane Condition </a:t>
            </a:r>
            <a:r>
              <a:rPr lang="en-US" sz="2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III:</a:t>
            </a:r>
            <a:endParaRPr lang="en-US" sz="2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indent="0" eaLnBrk="0" hangingPunct="0">
              <a:buNone/>
              <a:tabLst>
                <a:tab pos="339725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	Threatening winds possible within 48 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Hours.</a:t>
            </a:r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indent="0" eaLnBrk="0" hangingPunct="0">
              <a:buNone/>
              <a:tabLst>
                <a:tab pos="339725" algn="l"/>
              </a:tabLst>
              <a:defRPr/>
            </a:pPr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Hurricane Condition </a:t>
            </a:r>
            <a:r>
              <a:rPr lang="en-US" sz="2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II:</a:t>
            </a:r>
            <a:endParaRPr lang="en-US" sz="2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indent="0" eaLnBrk="0" hangingPunct="0">
              <a:buNone/>
              <a:tabLst>
                <a:tab pos="339725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	Threatening winds possible within  24 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Hours.</a:t>
            </a:r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indent="0" eaLnBrk="0" hangingPunct="0">
              <a:buNone/>
              <a:tabLst>
                <a:tab pos="339725" algn="l"/>
              </a:tabLst>
              <a:defRPr/>
            </a:pPr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eaLnBrk="0" hangingPunct="0">
              <a:tabLst>
                <a:tab pos="339725" algn="l"/>
              </a:tabLst>
              <a:defRPr/>
            </a:pPr>
            <a:r>
              <a:rPr lang="en-US" sz="2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Hurricane Condition </a:t>
            </a:r>
            <a:r>
              <a:rPr lang="en-US" sz="2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I:</a:t>
            </a:r>
            <a:endParaRPr lang="en-US" sz="2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indent="0" eaLnBrk="0" hangingPunct="0">
              <a:buNone/>
              <a:tabLst>
                <a:tab pos="339725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	Threatening winds possible within  12 </a:t>
            </a:r>
            <a:r>
              <a:rPr lang="en-US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Hours.</a:t>
            </a:r>
            <a:endParaRPr lang="en-US" sz="2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402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0297" y="537586"/>
            <a:ext cx="5496503" cy="639762"/>
          </a:xfrm>
        </p:spPr>
        <p:txBody>
          <a:bodyPr/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Hurricane Condition IV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892" y="1417638"/>
            <a:ext cx="7980218" cy="478919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Awareness and Preparation 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Phase.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Seasonal alert from 01 June to 30 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November.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All 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GVs will be </a:t>
            </a: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kept at 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7/8 fuel.</a:t>
            </a:r>
            <a:endParaRPr lang="en-US" sz="2800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u="sng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Important Links and Apps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www.ready.gov/hurricanes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SC Emergency Manager App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FEMA App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Hurricane: American Red Cross App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4260"/>
            <a:ext cx="8229600" cy="101337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              </a:t>
            </a:r>
            <a:r>
              <a:rPr lang="en-US" sz="3600" dirty="0">
                <a:solidFill>
                  <a:srgbClr val="FF0000"/>
                </a:solidFill>
              </a:rPr>
              <a:t>Develop an Evacuation Plan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Verdana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2206" y="1114175"/>
            <a:ext cx="3578942" cy="5375113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en-US" sz="2400" dirty="0"/>
          </a:p>
          <a:p>
            <a:pPr marL="0" indent="0" algn="ctr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" y="1476357"/>
            <a:ext cx="7653867" cy="4650747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4260"/>
            <a:ext cx="8229600" cy="101337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              </a:t>
            </a:r>
            <a:r>
              <a:rPr lang="en-US" sz="3600" dirty="0">
                <a:solidFill>
                  <a:srgbClr val="FF0000"/>
                </a:solidFill>
              </a:rPr>
              <a:t>Assemble Disaster Supplies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2206" y="1114175"/>
            <a:ext cx="3578942" cy="5375113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en-US" sz="2400" dirty="0"/>
          </a:p>
          <a:p>
            <a:pPr marL="0" indent="0" algn="ctr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4" y="1430965"/>
            <a:ext cx="7811672" cy="47415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4260"/>
            <a:ext cx="8229600" cy="101337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br>
              <a:rPr lang="en-US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               </a:t>
            </a:r>
            <a:r>
              <a:rPr lang="en-US" sz="3600" dirty="0">
                <a:solidFill>
                  <a:srgbClr val="FF0000"/>
                </a:solidFill>
              </a:rPr>
              <a:t>Secure an Insurance Check-Up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2206" y="1114175"/>
            <a:ext cx="3578942" cy="5375113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en-US" sz="2400" dirty="0"/>
          </a:p>
          <a:p>
            <a:pPr marL="0" indent="0" algn="ctr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" y="1432658"/>
            <a:ext cx="7819136" cy="4738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7406" y="263237"/>
            <a:ext cx="8229600" cy="1308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UPDATE YOUR INFO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2206" y="1114175"/>
            <a:ext cx="3578942" cy="5375113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en-US" sz="2400" dirty="0"/>
          </a:p>
          <a:p>
            <a:pPr marL="0" indent="0" algn="ctr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4138" y="1347952"/>
            <a:ext cx="8387255" cy="505284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Visit the CGPAAS Web page: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https://cgpaas.uscg.mil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DEERS, log into </a:t>
            </a:r>
            <a:r>
              <a:rPr lang="en-US" dirty="0" err="1">
                <a:solidFill>
                  <a:srgbClr val="FFFF00"/>
                </a:solidFill>
              </a:rPr>
              <a:t>milConnect</a:t>
            </a:r>
            <a:r>
              <a:rPr lang="en-US" dirty="0">
                <a:solidFill>
                  <a:srgbClr val="FFFF00"/>
                </a:solidFill>
              </a:rPr>
              <a:t>:  </a:t>
            </a:r>
            <a:r>
              <a:rPr lang="en-US" dirty="0">
                <a:solidFill>
                  <a:srgbClr val="FF0000"/>
                </a:solidFill>
              </a:rPr>
              <a:t>https://milconnect.dmdc.osd.mil/milconnect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Verify your information with ADMIN for AWS notifications.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Update all personal information in Direct Access.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8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</a:t>
            </a:r>
            <a:r>
              <a:rPr lang="en-US" sz="3600" dirty="0">
                <a:solidFill>
                  <a:srgbClr val="FF0000"/>
                </a:solidFill>
              </a:rPr>
              <a:t>CGPAAS versus 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32206" y="1114175"/>
            <a:ext cx="3578942" cy="5375113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endParaRPr lang="en-US" sz="2400" dirty="0"/>
          </a:p>
          <a:p>
            <a:pPr marL="0" indent="0" algn="ctr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4138" y="1347952"/>
            <a:ext cx="8387255" cy="5052848"/>
          </a:xfrm>
        </p:spPr>
        <p:txBody>
          <a:bodyPr/>
          <a:lstStyle/>
          <a:p>
            <a:pPr algn="ctr">
              <a:buNone/>
            </a:pPr>
            <a:r>
              <a:rPr lang="en-US" sz="3200" u="sng" dirty="0">
                <a:solidFill>
                  <a:srgbClr val="FFFF00"/>
                </a:solidFill>
              </a:rPr>
              <a:t>CGPAAS and AWS are NOT the same system!</a:t>
            </a:r>
          </a:p>
          <a:p>
            <a:pPr algn="ctr">
              <a:buNone/>
            </a:pPr>
            <a:endParaRPr lang="en-US" sz="1100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CGPAAS tracks you and your dependants  accountability during an event.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AWS is a system used to pass pertinent information during an event.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Both CGPAAS and AWS are mandatory for CG members and </a:t>
            </a:r>
            <a:r>
              <a:rPr lang="en-US" dirty="0" smtClean="0">
                <a:solidFill>
                  <a:srgbClr val="FFFF00"/>
                </a:solidFill>
              </a:rPr>
              <a:t>GS civilian </a:t>
            </a:r>
            <a:r>
              <a:rPr lang="en-US" dirty="0">
                <a:solidFill>
                  <a:srgbClr val="FFFF00"/>
                </a:solidFill>
              </a:rPr>
              <a:t>employees.</a:t>
            </a:r>
          </a:p>
          <a:p>
            <a:pPr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   	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11243</TotalTime>
  <Words>1171</Words>
  <Application>Microsoft Office PowerPoint</Application>
  <PresentationFormat>On-screen Show (4:3)</PresentationFormat>
  <Paragraphs>146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Verdana</vt:lpstr>
      <vt:lpstr>Office Theme</vt:lpstr>
      <vt:lpstr>USCG Maritime Law Enforcement Academy  2021 Hurricane Training</vt:lpstr>
      <vt:lpstr>2021 Forecast</vt:lpstr>
      <vt:lpstr>Hurricane Conditions</vt:lpstr>
      <vt:lpstr> </vt:lpstr>
      <vt:lpstr>                Develop an Evacuation Plan </vt:lpstr>
      <vt:lpstr>                Assemble Disaster Supplies </vt:lpstr>
      <vt:lpstr>                  Secure an Insurance Check-Up </vt:lpstr>
      <vt:lpstr>UPDATE YOUR INFO !</vt:lpstr>
      <vt:lpstr>                          CGPAAS versus AWS</vt:lpstr>
      <vt:lpstr>Hurricane Condition III                       </vt:lpstr>
      <vt:lpstr>MEA Student Evacuation</vt:lpstr>
      <vt:lpstr>Hurricane Condition II                        </vt:lpstr>
      <vt:lpstr>PowerPoint Presentation</vt:lpstr>
      <vt:lpstr>Entitlements</vt:lpstr>
      <vt:lpstr>           Important Info!</vt:lpstr>
      <vt:lpstr>                      Information and Assistance</vt:lpstr>
      <vt:lpstr>Post-Storm</vt:lpstr>
      <vt:lpstr>QUESTIONS?</vt:lpstr>
    </vt:vector>
  </TitlesOfParts>
  <Company>Anteon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JEssex</dc:creator>
  <cp:lastModifiedBy>Wrigley, Steven R BMC</cp:lastModifiedBy>
  <cp:revision>530</cp:revision>
  <cp:lastPrinted>2021-04-22T19:58:53Z</cp:lastPrinted>
  <dcterms:created xsi:type="dcterms:W3CDTF">2001-11-08T20:34:12Z</dcterms:created>
  <dcterms:modified xsi:type="dcterms:W3CDTF">2021-04-30T14:38:24Z</dcterms:modified>
</cp:coreProperties>
</file>